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3" r:id="rId2"/>
  </p:sldMasterIdLst>
  <p:notesMasterIdLst>
    <p:notesMasterId r:id="rId11"/>
  </p:notesMasterIdLst>
  <p:sldIdLst>
    <p:sldId id="295" r:id="rId3"/>
    <p:sldId id="314" r:id="rId4"/>
    <p:sldId id="316" r:id="rId5"/>
    <p:sldId id="321" r:id="rId6"/>
    <p:sldId id="322" r:id="rId7"/>
    <p:sldId id="323" r:id="rId8"/>
    <p:sldId id="324" r:id="rId9"/>
    <p:sldId id="315" r:id="rId10"/>
  </p:sldIdLst>
  <p:sldSz cx="9144000" cy="6858000" type="screen4x3"/>
  <p:notesSz cx="7077075" cy="93630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7BB"/>
    <a:srgbClr val="12AA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584" autoAdjust="0"/>
  </p:normalViewPr>
  <p:slideViewPr>
    <p:cSldViewPr>
      <p:cViewPr varScale="1">
        <p:scale>
          <a:sx n="71" d="100"/>
          <a:sy n="71" d="100"/>
        </p:scale>
        <p:origin x="129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5CC67084-C64B-4800-AA3A-A85EB1FE9C6B}" type="datetimeFigureOut">
              <a:rPr lang="es-CO" smtClean="0"/>
              <a:pPr/>
              <a:t>13/06/2017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CB2469FA-7AEC-4090-9495-9886E78C84E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8466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2" cstate="print"/>
          <a:srcRect r="69974"/>
          <a:stretch>
            <a:fillRect/>
          </a:stretch>
        </p:blipFill>
        <p:spPr bwMode="auto">
          <a:xfrm>
            <a:off x="3786188" y="214313"/>
            <a:ext cx="1528762" cy="195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2" cstate="print"/>
          <a:srcRect l="29025" t="13020"/>
          <a:stretch>
            <a:fillRect/>
          </a:stretch>
        </p:blipFill>
        <p:spPr bwMode="auto">
          <a:xfrm>
            <a:off x="2071688" y="2286000"/>
            <a:ext cx="5065712" cy="238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929198"/>
            <a:ext cx="6400800" cy="114300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272B0-907F-4777-ADB2-A5F10261F696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F0B3B-1565-431C-B152-5C4F2B4BC6C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73E8B-0FAA-48D1-9DF6-3750C423E3D7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01947-0174-4C19-8494-98407CC113A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75DC3-851E-4789-A36C-08A01AB04933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ED671-4D46-4DA4-9744-3861EA8197D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2" cstate="print"/>
          <a:srcRect r="69974"/>
          <a:stretch>
            <a:fillRect/>
          </a:stretch>
        </p:blipFill>
        <p:spPr bwMode="auto">
          <a:xfrm>
            <a:off x="3786188" y="214313"/>
            <a:ext cx="1528762" cy="195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2" cstate="print"/>
          <a:srcRect l="29025" t="13020"/>
          <a:stretch>
            <a:fillRect/>
          </a:stretch>
        </p:blipFill>
        <p:spPr bwMode="auto">
          <a:xfrm>
            <a:off x="2071688" y="2286000"/>
            <a:ext cx="5065712" cy="238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929198"/>
            <a:ext cx="6400800" cy="114300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272B0-907F-4777-ADB2-A5F10261F696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F0B3B-1565-431C-B152-5C4F2B4BC6CC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623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2 Imagen" descr="fondo diapositiva 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3" cstate="print"/>
          <a:srcRect r="72728"/>
          <a:stretch>
            <a:fillRect/>
          </a:stretch>
        </p:blipFill>
        <p:spPr bwMode="auto">
          <a:xfrm>
            <a:off x="201613" y="260350"/>
            <a:ext cx="727075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615262" cy="1143000"/>
          </a:xfrm>
        </p:spPr>
        <p:txBody>
          <a:bodyPr>
            <a:noAutofit/>
          </a:bodyPr>
          <a:lstStyle>
            <a:lvl1pPr>
              <a:defRPr sz="3600">
                <a:latin typeface="Arial Black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A4837-01A9-47F8-BAE4-D2F52581415C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9C748-CB61-4A3F-8708-66A075C2EB64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885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12 Imagen" descr="fondo diapositiva 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3" cstate="print"/>
          <a:srcRect r="69974"/>
          <a:stretch>
            <a:fillRect/>
          </a:stretch>
        </p:blipFill>
        <p:spPr bwMode="auto">
          <a:xfrm>
            <a:off x="4000500" y="1071563"/>
            <a:ext cx="124936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3" cstate="print"/>
          <a:srcRect l="29025" t="13020" b="30148"/>
          <a:stretch>
            <a:fillRect/>
          </a:stretch>
        </p:blipFill>
        <p:spPr bwMode="auto">
          <a:xfrm>
            <a:off x="3143250" y="4500563"/>
            <a:ext cx="2786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3" cstate="print"/>
          <a:srcRect l="29025" t="84058"/>
          <a:stretch>
            <a:fillRect/>
          </a:stretch>
        </p:blipFill>
        <p:spPr bwMode="auto">
          <a:xfrm>
            <a:off x="3357563" y="5286375"/>
            <a:ext cx="24828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5786" y="2786058"/>
            <a:ext cx="77724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4C509-FC49-48D8-B239-2198F230F0AE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63EAB-0CC7-4FD8-847B-8D10E9736AB0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669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B6B7C-12D2-484A-9D31-49FCD9B4B9A9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5FC1A-0512-4819-BC91-41F13FE4E6DC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2448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25E57-9A71-4F32-9883-5438EC8F3502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A9318-BF55-462F-B990-7D4ED20684B2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816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69BFE-BA71-40A5-A936-1B4DB7E1A91D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1858E-1D06-4B5F-968A-F5882C870135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0821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6AAD2-D7DD-4010-80EA-75958ADFB2AC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EA266-DF74-4B05-8F81-9803B3BDE09E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8427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296FB-2CDD-4AB9-BE7E-9E8F07C0DE8D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5ACCC-2D2D-4825-9407-A088C06F233B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75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2 Imagen" descr="fondo diapositiva 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3" cstate="print"/>
          <a:srcRect r="72728"/>
          <a:stretch>
            <a:fillRect/>
          </a:stretch>
        </p:blipFill>
        <p:spPr bwMode="auto">
          <a:xfrm>
            <a:off x="201613" y="260350"/>
            <a:ext cx="727075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615262" cy="1143000"/>
          </a:xfrm>
        </p:spPr>
        <p:txBody>
          <a:bodyPr>
            <a:noAutofit/>
          </a:bodyPr>
          <a:lstStyle>
            <a:lvl1pPr>
              <a:defRPr sz="3600">
                <a:latin typeface="Arial Black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A4837-01A9-47F8-BAE4-D2F52581415C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9C748-CB61-4A3F-8708-66A075C2EB6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D1303-76E2-4CD0-9AD5-959C531875C9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AFDD8-9176-4499-8A61-3C9A8F1B8B89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6269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73E8B-0FAA-48D1-9DF6-3750C423E3D7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01947-0174-4C19-8494-98407CC113A8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9360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75DC3-851E-4789-A36C-08A01AB04933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ED671-4D46-4DA4-9744-3861EA8197DA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28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12 Imagen" descr="fondo diapositiva 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3" cstate="print"/>
          <a:srcRect r="69974"/>
          <a:stretch>
            <a:fillRect/>
          </a:stretch>
        </p:blipFill>
        <p:spPr bwMode="auto">
          <a:xfrm>
            <a:off x="4000500" y="1071563"/>
            <a:ext cx="124936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3" cstate="print"/>
          <a:srcRect l="29025" t="13020" b="30148"/>
          <a:stretch>
            <a:fillRect/>
          </a:stretch>
        </p:blipFill>
        <p:spPr bwMode="auto">
          <a:xfrm>
            <a:off x="3143250" y="4500563"/>
            <a:ext cx="2786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3" cstate="print"/>
          <a:srcRect l="29025" t="84058"/>
          <a:stretch>
            <a:fillRect/>
          </a:stretch>
        </p:blipFill>
        <p:spPr bwMode="auto">
          <a:xfrm>
            <a:off x="3357563" y="5286375"/>
            <a:ext cx="24828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5786" y="2786058"/>
            <a:ext cx="77724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4C509-FC49-48D8-B239-2198F230F0AE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63EAB-0CC7-4FD8-847B-8D10E9736AB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B6B7C-12D2-484A-9D31-49FCD9B4B9A9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5FC1A-0512-4819-BC91-41F13FE4E6D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25E57-9A71-4F32-9883-5438EC8F3502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A9318-BF55-462F-B990-7D4ED20684B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69BFE-BA71-40A5-A936-1B4DB7E1A91D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1858E-1D06-4B5F-968A-F5882C87013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6AAD2-D7DD-4010-80EA-75958ADFB2AC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EA266-DF74-4B05-8F81-9803B3BDE09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296FB-2CDD-4AB9-BE7E-9E8F07C0DE8D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5ACCC-2D2D-4825-9407-A088C06F233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D1303-76E2-4CD0-9AD5-959C531875C9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AFDD8-9176-4499-8A61-3C9A8F1B8B8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CF1470D-78D5-400D-825E-767C488BB43D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B539E5-96BB-46A0-9EF5-D9E74B8C61E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CF1470D-78D5-400D-825E-767C488BB43D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B539E5-96BB-46A0-9EF5-D9E74B8C61E5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604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anare.gov.co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249168"/>
            <a:ext cx="7355160" cy="1143000"/>
          </a:xfrm>
          <a:solidFill>
            <a:srgbClr val="92D05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s-CO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MOVILIZACION DE GANADO MACHOS Y HEMBRAS DE </a:t>
            </a:r>
            <a:r>
              <a:rPr lang="es-CO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Y </a:t>
            </a:r>
            <a:r>
              <a:rPr lang="es-CO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AÑOS 2015</a:t>
            </a:r>
            <a:endParaRPr lang="es-CO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674181"/>
            <a:ext cx="3643148" cy="39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5" y="249168"/>
            <a:ext cx="971600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0439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 bwMode="auto">
          <a:xfrm>
            <a:off x="1331640" y="476672"/>
            <a:ext cx="7355160" cy="782960"/>
          </a:xfrm>
          <a:prstGeom prst="rect">
            <a:avLst/>
          </a:prstGeom>
          <a:solidFill>
            <a:srgbClr val="92D050"/>
          </a:solidFill>
          <a:ln w="38100" cap="flat" cmpd="sng" algn="ctr">
            <a:solidFill>
              <a:schemeClr val="lt1"/>
            </a:solidFill>
            <a:prstDash val="solid"/>
            <a:miter lim="800000"/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lt1"/>
                </a:solidFill>
                <a:latin typeface="Arial Black" pitchFamily="34" charset="0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MOVILIZACION DE GANADO MACHO Y HEMBRA DE 2-3 Y 3 AÑOS 2015</a:t>
            </a:r>
            <a:endParaRPr lang="es-CO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249716"/>
              </p:ext>
            </p:extLst>
          </p:nvPr>
        </p:nvGraphicFramePr>
        <p:xfrm>
          <a:off x="971600" y="1700808"/>
          <a:ext cx="7632849" cy="3672407"/>
        </p:xfrm>
        <a:graphic>
          <a:graphicData uri="http://schemas.openxmlformats.org/drawingml/2006/table">
            <a:tbl>
              <a:tblPr firstRow="1" firstCol="1" bandRow="1"/>
              <a:tblGrid>
                <a:gridCol w="1335429">
                  <a:extLst>
                    <a:ext uri="{9D8B030D-6E8A-4147-A177-3AD203B41FA5}">
                      <a16:colId xmlns:a16="http://schemas.microsoft.com/office/drawing/2014/main" xmlns="" val="2238899629"/>
                    </a:ext>
                  </a:extLst>
                </a:gridCol>
                <a:gridCol w="1279748">
                  <a:extLst>
                    <a:ext uri="{9D8B030D-6E8A-4147-A177-3AD203B41FA5}">
                      <a16:colId xmlns:a16="http://schemas.microsoft.com/office/drawing/2014/main" xmlns="" val="2761964836"/>
                    </a:ext>
                  </a:extLst>
                </a:gridCol>
                <a:gridCol w="971222">
                  <a:extLst>
                    <a:ext uri="{9D8B030D-6E8A-4147-A177-3AD203B41FA5}">
                      <a16:colId xmlns:a16="http://schemas.microsoft.com/office/drawing/2014/main" xmlns="" val="1425472609"/>
                    </a:ext>
                  </a:extLst>
                </a:gridCol>
                <a:gridCol w="970308">
                  <a:extLst>
                    <a:ext uri="{9D8B030D-6E8A-4147-A177-3AD203B41FA5}">
                      <a16:colId xmlns:a16="http://schemas.microsoft.com/office/drawing/2014/main" xmlns="" val="2530952"/>
                    </a:ext>
                  </a:extLst>
                </a:gridCol>
                <a:gridCol w="1156520">
                  <a:extLst>
                    <a:ext uri="{9D8B030D-6E8A-4147-A177-3AD203B41FA5}">
                      <a16:colId xmlns:a16="http://schemas.microsoft.com/office/drawing/2014/main" xmlns="" val="808432397"/>
                    </a:ext>
                  </a:extLst>
                </a:gridCol>
                <a:gridCol w="971222">
                  <a:extLst>
                    <a:ext uri="{9D8B030D-6E8A-4147-A177-3AD203B41FA5}">
                      <a16:colId xmlns:a16="http://schemas.microsoft.com/office/drawing/2014/main" xmlns="" val="262994529"/>
                    </a:ext>
                  </a:extLst>
                </a:gridCol>
                <a:gridCol w="948400">
                  <a:extLst>
                    <a:ext uri="{9D8B030D-6E8A-4147-A177-3AD203B41FA5}">
                      <a16:colId xmlns:a16="http://schemas.microsoft.com/office/drawing/2014/main" xmlns="" val="2417321611"/>
                    </a:ext>
                  </a:extLst>
                </a:gridCol>
              </a:tblGrid>
              <a:tr h="565069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ANIMALES DE CASANARE A DIFERENTES DESTINOS GRUPO ETARIO HEMBRAS Y MACHOS 2-3 , 3 AÑOS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2007958"/>
                  </a:ext>
                </a:extLst>
              </a:tr>
              <a:tr h="16946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DESTINO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HEMBRAS BOVINAS 2 - 3 AÑOS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HEMBRAS BOVINAS MAYORES A 3 AÑOS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HEMBRAS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MACHOS BOVINOS 2 - 3 AÑOS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MACHOS BOVINOS  MAYORES A 3 AÑOS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DE MACHOS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80733772"/>
                  </a:ext>
                </a:extLst>
              </a:tr>
              <a:tr h="2825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FERIA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55.121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151.945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207.066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100.298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36.358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136.656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07633775"/>
                  </a:ext>
                </a:extLst>
              </a:tr>
              <a:tr h="2825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MATADERO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68.190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248.351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316.541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315.474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206.431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521.905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75791166"/>
                  </a:ext>
                </a:extLst>
              </a:tr>
              <a:tr h="2825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PREDIOS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104.624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280.642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385.266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304.372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87.203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391.575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2796915"/>
                  </a:ext>
                </a:extLst>
              </a:tr>
              <a:tr h="5650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GENERAL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227.935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680.938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908.873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720.144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329.992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1.050.136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27715142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947949" y="5373215"/>
            <a:ext cx="23134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100" b="1" i="1" dirty="0" smtClean="0"/>
              <a:t>FUENTE: ICA- SECCIONAL CASANARE</a:t>
            </a:r>
            <a:endParaRPr lang="es-CO" sz="1100" b="1" i="1" dirty="0"/>
          </a:p>
        </p:txBody>
      </p:sp>
    </p:spTree>
    <p:extLst>
      <p:ext uri="{BB962C8B-B14F-4D97-AF65-F5344CB8AC3E}">
        <p14:creationId xmlns:p14="http://schemas.microsoft.com/office/powerpoint/2010/main" val="2913392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2000" dirty="0" smtClean="0"/>
              <a:t>MOVILIZACION DE GANADO CON DESTINO A MATADERO EN LA ORINOQUIA</a:t>
            </a:r>
            <a:endParaRPr lang="es-CO" sz="20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9629593"/>
              </p:ext>
            </p:extLst>
          </p:nvPr>
        </p:nvGraphicFramePr>
        <p:xfrm>
          <a:off x="1331640" y="1772816"/>
          <a:ext cx="6768753" cy="3521964"/>
        </p:xfrm>
        <a:graphic>
          <a:graphicData uri="http://schemas.openxmlformats.org/drawingml/2006/table">
            <a:tbl>
              <a:tblPr firstRow="1" firstCol="1" bandRow="1"/>
              <a:tblGrid>
                <a:gridCol w="2003321">
                  <a:extLst>
                    <a:ext uri="{9D8B030D-6E8A-4147-A177-3AD203B41FA5}">
                      <a16:colId xmlns:a16="http://schemas.microsoft.com/office/drawing/2014/main" xmlns="" val="728734387"/>
                    </a:ext>
                  </a:extLst>
                </a:gridCol>
                <a:gridCol w="1190879">
                  <a:extLst>
                    <a:ext uri="{9D8B030D-6E8A-4147-A177-3AD203B41FA5}">
                      <a16:colId xmlns:a16="http://schemas.microsoft.com/office/drawing/2014/main" xmlns="" val="1484159743"/>
                    </a:ext>
                  </a:extLst>
                </a:gridCol>
                <a:gridCol w="1190879">
                  <a:extLst>
                    <a:ext uri="{9D8B030D-6E8A-4147-A177-3AD203B41FA5}">
                      <a16:colId xmlns:a16="http://schemas.microsoft.com/office/drawing/2014/main" xmlns="" val="1439290037"/>
                    </a:ext>
                  </a:extLst>
                </a:gridCol>
                <a:gridCol w="1190879">
                  <a:extLst>
                    <a:ext uri="{9D8B030D-6E8A-4147-A177-3AD203B41FA5}">
                      <a16:colId xmlns:a16="http://schemas.microsoft.com/office/drawing/2014/main" xmlns="" val="3675559037"/>
                    </a:ext>
                  </a:extLst>
                </a:gridCol>
                <a:gridCol w="1192795">
                  <a:extLst>
                    <a:ext uri="{9D8B030D-6E8A-4147-A177-3AD203B41FA5}">
                      <a16:colId xmlns:a16="http://schemas.microsoft.com/office/drawing/2014/main" xmlns="" val="1240922159"/>
                    </a:ext>
                  </a:extLst>
                </a:gridCol>
              </a:tblGrid>
              <a:tr h="537681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ANIMALES CON DESTINO DE CASANARE A MATADERO GRUPO ETARIO HEMBRAS Y MACHOS DE 2-3 Y 3 AÑOS EN LA ORINOQUIA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2075090"/>
                  </a:ext>
                </a:extLst>
              </a:tr>
              <a:tr h="10753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DEPARTAMENTO DESTINO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HEMBRAS BOVINAS 2 - 3 AÑOS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HEMBRAS BOVINAS MAYORES A 3 AÑOS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MACHOS BOVINOS 2 - 3 AÑOS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MACHOS BOVINOS  MAYORES A 3 AÑOS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82190409"/>
                  </a:ext>
                </a:extLst>
              </a:tr>
              <a:tr h="2712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ARAUCA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2.165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11.036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1.223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642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9886386"/>
                  </a:ext>
                </a:extLst>
              </a:tr>
              <a:tr h="2712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CASANARE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4.121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23.433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5.356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5.148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93868947"/>
                  </a:ext>
                </a:extLst>
              </a:tr>
              <a:tr h="2712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META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38.567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129.972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43.987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24.136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2293848"/>
                  </a:ext>
                </a:extLst>
              </a:tr>
              <a:tr h="2712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VICHADA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1.415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38541429"/>
                  </a:ext>
                </a:extLst>
              </a:tr>
              <a:tr h="2712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ORINOQUIA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44.902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165.856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50.638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30.024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01829809"/>
                  </a:ext>
                </a:extLst>
              </a:tr>
              <a:tr h="2712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65489878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1234004" y="5162266"/>
            <a:ext cx="230223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1100" b="1" i="1" dirty="0"/>
              <a:t>FUENTE: ICA- SECCIONAL CASANARE</a:t>
            </a:r>
          </a:p>
        </p:txBody>
      </p:sp>
    </p:spTree>
    <p:extLst>
      <p:ext uri="{BB962C8B-B14F-4D97-AF65-F5344CB8AC3E}">
        <p14:creationId xmlns:p14="http://schemas.microsoft.com/office/powerpoint/2010/main" val="80909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457200"/>
            <a:ext cx="7615262" cy="1143000"/>
          </a:xfrm>
        </p:spPr>
        <p:txBody>
          <a:bodyPr/>
          <a:lstStyle/>
          <a:p>
            <a:r>
              <a:rPr lang="es-CO" sz="2000" dirty="0" smtClean="0"/>
              <a:t>MOVILIZACION DE GANADO MACHO Y HEMBRA </a:t>
            </a:r>
            <a:br>
              <a:rPr lang="es-CO" sz="2000" dirty="0" smtClean="0"/>
            </a:br>
            <a:r>
              <a:rPr lang="es-CO" sz="2000" dirty="0" smtClean="0"/>
              <a:t>DE 2-3-Y 3 AÑOS 2015 CON DESTINO A FERIA</a:t>
            </a:r>
            <a:endParaRPr lang="es-CO" sz="2000" dirty="0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600544"/>
              </p:ext>
            </p:extLst>
          </p:nvPr>
        </p:nvGraphicFramePr>
        <p:xfrm>
          <a:off x="1331640" y="1340768"/>
          <a:ext cx="6912769" cy="4484698"/>
        </p:xfrm>
        <a:graphic>
          <a:graphicData uri="http://schemas.openxmlformats.org/drawingml/2006/table">
            <a:tbl>
              <a:tblPr firstRow="1" firstCol="1" bandRow="1"/>
              <a:tblGrid>
                <a:gridCol w="2045205">
                  <a:extLst>
                    <a:ext uri="{9D8B030D-6E8A-4147-A177-3AD203B41FA5}">
                      <a16:colId xmlns:a16="http://schemas.microsoft.com/office/drawing/2014/main" xmlns="" val="1545663169"/>
                    </a:ext>
                  </a:extLst>
                </a:gridCol>
                <a:gridCol w="1216891">
                  <a:extLst>
                    <a:ext uri="{9D8B030D-6E8A-4147-A177-3AD203B41FA5}">
                      <a16:colId xmlns:a16="http://schemas.microsoft.com/office/drawing/2014/main" xmlns="" val="1346767638"/>
                    </a:ext>
                  </a:extLst>
                </a:gridCol>
                <a:gridCol w="1216891">
                  <a:extLst>
                    <a:ext uri="{9D8B030D-6E8A-4147-A177-3AD203B41FA5}">
                      <a16:colId xmlns:a16="http://schemas.microsoft.com/office/drawing/2014/main" xmlns="" val="1672560611"/>
                    </a:ext>
                  </a:extLst>
                </a:gridCol>
                <a:gridCol w="1216891">
                  <a:extLst>
                    <a:ext uri="{9D8B030D-6E8A-4147-A177-3AD203B41FA5}">
                      <a16:colId xmlns:a16="http://schemas.microsoft.com/office/drawing/2014/main" xmlns="" val="3576115336"/>
                    </a:ext>
                  </a:extLst>
                </a:gridCol>
                <a:gridCol w="1216891">
                  <a:extLst>
                    <a:ext uri="{9D8B030D-6E8A-4147-A177-3AD203B41FA5}">
                      <a16:colId xmlns:a16="http://schemas.microsoft.com/office/drawing/2014/main" xmlns="" val="216826579"/>
                    </a:ext>
                  </a:extLst>
                </a:gridCol>
              </a:tblGrid>
              <a:tr h="6451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DESTINO FERIA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HEMBRAS BOVINAS 2 - 3 AÑOS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HEMBRAS BOVINAS MAYORES A 3 AÑOS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MACHOS BOVINOS 2 - 3 AÑOS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MACHOS BOVINOS  MAYORES A 3 AÑOS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45379031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FERIA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55.121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151.945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100.298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36.358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66448246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ANTIOQUIA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53736432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ARAUCA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1.703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2.842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8.851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2.322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80339972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BOYACA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7183292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CALDAS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37979943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CAQUETA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387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47239035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CASANARE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9.954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26.456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22.065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9.254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20536720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CAUCA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02025713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CESAR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60844462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CUNDINAMARCA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173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01085751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DISTRITO-CAPITAL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37539105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GUAVIARE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38809684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HUILA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0535161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META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42.892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121.920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68.468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24.314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7160907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NORTE-SANTANDER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66296353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QUINDIO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1581536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RISARALDA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37642651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SANTANDER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224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88329749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TOLIMA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2440496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VALLE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21009736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VICHADA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222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179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92632961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1264370" y="5627092"/>
            <a:ext cx="24959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1200" b="1" i="1" dirty="0"/>
              <a:t>FUENTE: ICA- SECCIONAL CASANARE</a:t>
            </a:r>
          </a:p>
        </p:txBody>
      </p:sp>
    </p:spTree>
    <p:extLst>
      <p:ext uri="{BB962C8B-B14F-4D97-AF65-F5344CB8AC3E}">
        <p14:creationId xmlns:p14="http://schemas.microsoft.com/office/powerpoint/2010/main" val="385491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7817169"/>
              </p:ext>
            </p:extLst>
          </p:nvPr>
        </p:nvGraphicFramePr>
        <p:xfrm>
          <a:off x="1115617" y="1844823"/>
          <a:ext cx="6984775" cy="3266136"/>
        </p:xfrm>
        <a:graphic>
          <a:graphicData uri="http://schemas.openxmlformats.org/drawingml/2006/table">
            <a:tbl>
              <a:tblPr firstRow="1" firstCol="1" bandRow="1"/>
              <a:tblGrid>
                <a:gridCol w="1396955">
                  <a:extLst>
                    <a:ext uri="{9D8B030D-6E8A-4147-A177-3AD203B41FA5}">
                      <a16:colId xmlns:a16="http://schemas.microsoft.com/office/drawing/2014/main" xmlns="" val="2858769622"/>
                    </a:ext>
                  </a:extLst>
                </a:gridCol>
                <a:gridCol w="1396955">
                  <a:extLst>
                    <a:ext uri="{9D8B030D-6E8A-4147-A177-3AD203B41FA5}">
                      <a16:colId xmlns:a16="http://schemas.microsoft.com/office/drawing/2014/main" xmlns="" val="1559784650"/>
                    </a:ext>
                  </a:extLst>
                </a:gridCol>
                <a:gridCol w="1396955">
                  <a:extLst>
                    <a:ext uri="{9D8B030D-6E8A-4147-A177-3AD203B41FA5}">
                      <a16:colId xmlns:a16="http://schemas.microsoft.com/office/drawing/2014/main" xmlns="" val="3262827169"/>
                    </a:ext>
                  </a:extLst>
                </a:gridCol>
                <a:gridCol w="1396955">
                  <a:extLst>
                    <a:ext uri="{9D8B030D-6E8A-4147-A177-3AD203B41FA5}">
                      <a16:colId xmlns:a16="http://schemas.microsoft.com/office/drawing/2014/main" xmlns="" val="402804667"/>
                    </a:ext>
                  </a:extLst>
                </a:gridCol>
                <a:gridCol w="1396955">
                  <a:extLst>
                    <a:ext uri="{9D8B030D-6E8A-4147-A177-3AD203B41FA5}">
                      <a16:colId xmlns:a16="http://schemas.microsoft.com/office/drawing/2014/main" xmlns="" val="4268113777"/>
                    </a:ext>
                  </a:extLst>
                </a:gridCol>
              </a:tblGrid>
              <a:tr h="786906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ANIMALES CON DESTINO A FERIA DESDE CASANARE , GRUPO ETARIO HEMBRAS Y MACHOS DE 2-3 Y 3 AÑOS A LOS DEPARTAMENTOS DE LA ORINOQUIA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34483854"/>
                  </a:ext>
                </a:extLst>
              </a:tr>
              <a:tr h="11961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DESTINO FERIA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HEMBRAS BOVINAS 2 - 3 AÑOS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HEMBRAS BOVINAS MAYORES A 3 AÑOS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MACHOS BOVINOS 2 - 3 AÑOS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MACHOS BOVINOS  MAYORES A 3 AÑOS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43066468"/>
                  </a:ext>
                </a:extLst>
              </a:tr>
              <a:tr h="3207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ARAUCA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1.703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2.842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8.851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2.322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79370491"/>
                  </a:ext>
                </a:extLst>
              </a:tr>
              <a:tr h="3207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CASANARE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9.954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26.456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22.065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9.254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46757183"/>
                  </a:ext>
                </a:extLst>
              </a:tr>
              <a:tr h="3207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META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42.892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121.920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68.468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24.314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48132384"/>
                  </a:ext>
                </a:extLst>
              </a:tr>
              <a:tr h="3207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VICHADA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222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179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30574622"/>
                  </a:ext>
                </a:extLst>
              </a:tr>
            </a:tbl>
          </a:graphicData>
        </a:graphic>
      </p:graphicFrame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1115616" y="457200"/>
            <a:ext cx="7615262" cy="1143000"/>
          </a:xfrm>
        </p:spPr>
        <p:txBody>
          <a:bodyPr/>
          <a:lstStyle/>
          <a:p>
            <a:r>
              <a:rPr lang="es-CO" sz="2000" dirty="0" smtClean="0"/>
              <a:t>MOVILIZACION DE GANADO MACHO </a:t>
            </a:r>
            <a:r>
              <a:rPr lang="es-CO" sz="2000" dirty="0"/>
              <a:t>Y HEMBRADE 2-3-Y 3 AÑOS 2015 </a:t>
            </a:r>
            <a:r>
              <a:rPr lang="es-CO" sz="2000" dirty="0" smtClean="0"/>
              <a:t>CON DESTINO FERIAS EN LA ORINOQUIA </a:t>
            </a:r>
            <a:br>
              <a:rPr lang="es-CO" sz="2000" dirty="0" smtClean="0"/>
            </a:br>
            <a:endParaRPr lang="es-CO" sz="2000" dirty="0"/>
          </a:p>
        </p:txBody>
      </p:sp>
      <p:sp>
        <p:nvSpPr>
          <p:cNvPr id="8" name="Rectángulo 7"/>
          <p:cNvSpPr/>
          <p:nvPr/>
        </p:nvSpPr>
        <p:spPr>
          <a:xfrm>
            <a:off x="1115616" y="5170916"/>
            <a:ext cx="24959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1200" b="1" i="1" dirty="0"/>
              <a:t>FUENTE: ICA- SECCIONAL CASANARE</a:t>
            </a:r>
          </a:p>
        </p:txBody>
      </p:sp>
    </p:spTree>
    <p:extLst>
      <p:ext uri="{BB962C8B-B14F-4D97-AF65-F5344CB8AC3E}">
        <p14:creationId xmlns:p14="http://schemas.microsoft.com/office/powerpoint/2010/main" val="23175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1800" dirty="0"/>
              <a:t>MOVILIZACION DE GANADO MACHO Y HEMBRADE 2-3-Y 3 AÑOS 2015 CON DESTINO </a:t>
            </a:r>
            <a:r>
              <a:rPr lang="es-CO" sz="1800" dirty="0" smtClean="0"/>
              <a:t>A PREDIO</a:t>
            </a:r>
            <a:endParaRPr lang="es-CO" sz="1800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4157827"/>
              </p:ext>
            </p:extLst>
          </p:nvPr>
        </p:nvGraphicFramePr>
        <p:xfrm>
          <a:off x="1069267" y="1196753"/>
          <a:ext cx="6671088" cy="5019710"/>
        </p:xfrm>
        <a:graphic>
          <a:graphicData uri="http://schemas.openxmlformats.org/drawingml/2006/table">
            <a:tbl>
              <a:tblPr firstRow="1" firstCol="1" bandRow="1"/>
              <a:tblGrid>
                <a:gridCol w="1531787">
                  <a:extLst>
                    <a:ext uri="{9D8B030D-6E8A-4147-A177-3AD203B41FA5}">
                      <a16:colId xmlns:a16="http://schemas.microsoft.com/office/drawing/2014/main" xmlns="" val="316833991"/>
                    </a:ext>
                  </a:extLst>
                </a:gridCol>
                <a:gridCol w="1337300">
                  <a:extLst>
                    <a:ext uri="{9D8B030D-6E8A-4147-A177-3AD203B41FA5}">
                      <a16:colId xmlns:a16="http://schemas.microsoft.com/office/drawing/2014/main" xmlns="" val="3852774762"/>
                    </a:ext>
                  </a:extLst>
                </a:gridCol>
                <a:gridCol w="1337300">
                  <a:extLst>
                    <a:ext uri="{9D8B030D-6E8A-4147-A177-3AD203B41FA5}">
                      <a16:colId xmlns:a16="http://schemas.microsoft.com/office/drawing/2014/main" xmlns="" val="1211439125"/>
                    </a:ext>
                  </a:extLst>
                </a:gridCol>
                <a:gridCol w="1337300">
                  <a:extLst>
                    <a:ext uri="{9D8B030D-6E8A-4147-A177-3AD203B41FA5}">
                      <a16:colId xmlns:a16="http://schemas.microsoft.com/office/drawing/2014/main" xmlns="" val="1859235553"/>
                    </a:ext>
                  </a:extLst>
                </a:gridCol>
                <a:gridCol w="1127401">
                  <a:extLst>
                    <a:ext uri="{9D8B030D-6E8A-4147-A177-3AD203B41FA5}">
                      <a16:colId xmlns:a16="http://schemas.microsoft.com/office/drawing/2014/main" xmlns="" val="1614730633"/>
                    </a:ext>
                  </a:extLst>
                </a:gridCol>
              </a:tblGrid>
              <a:tr h="349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b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DESTINO A PREDIO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HEMBRAS BOVINAS 2 - 3 AÑOS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HEMBRAS BOVINAS MAYORES A 3 AÑOS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MACHOS BOVINOS 2 - 3 AÑOS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MACHOS BOVINOS  MAYORES A 3 AÑOS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48475621"/>
                  </a:ext>
                </a:extLst>
              </a:tr>
              <a:tr h="167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b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GENERAL PREDIOS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104.624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280.642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304.372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87.203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65894275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AMAZONAS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32998838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ANTIOQUIA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218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239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97859949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ARAUCA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21.453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57.886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83.751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17.772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94342828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BOLIVAR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28682489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BOYACA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363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1.036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594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65785836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CALDAS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221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177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95014481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CAQUETA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213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579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38815485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CASANARE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22.755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70.713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71.763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24.703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0963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CAUCA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0583746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CESAR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47143321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CORDOBA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75175414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CUNDINAMARCA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2.972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8.178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18.752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5.504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5985380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DISTRITO-CAPITAL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58533739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GUAINIA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254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388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45693628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GUAVIARE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1.622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3.063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3.302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908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658659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HUILA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139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294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18207793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MAGDALENA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08000940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META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51.562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129.553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121.860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35.783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0596062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NARINO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05866928"/>
                  </a:ext>
                </a:extLst>
              </a:tr>
              <a:tr h="167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NORTE-SANTANDER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07274269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PUTUMAYO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02225876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QUINDIO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85762564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RISARALDA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301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274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40483645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SANTANDER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415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267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03641910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SUCRE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04866883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TOLIMA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318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133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22682632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VALLE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238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395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14630895"/>
                  </a:ext>
                </a:extLst>
              </a:tr>
              <a:tr h="1039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VAUPES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173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5172078"/>
                  </a:ext>
                </a:extLst>
              </a:tr>
              <a:tr h="1039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VICHADA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1.901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6.511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2.266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1.222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423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97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110945"/>
              </p:ext>
            </p:extLst>
          </p:nvPr>
        </p:nvGraphicFramePr>
        <p:xfrm>
          <a:off x="755576" y="1484784"/>
          <a:ext cx="7344818" cy="3384423"/>
        </p:xfrm>
        <a:graphic>
          <a:graphicData uri="http://schemas.openxmlformats.org/drawingml/2006/table">
            <a:tbl>
              <a:tblPr firstRow="1" firstCol="1" bandRow="1"/>
              <a:tblGrid>
                <a:gridCol w="1156940">
                  <a:extLst>
                    <a:ext uri="{9D8B030D-6E8A-4147-A177-3AD203B41FA5}">
                      <a16:colId xmlns:a16="http://schemas.microsoft.com/office/drawing/2014/main" xmlns="" val="537140669"/>
                    </a:ext>
                  </a:extLst>
                </a:gridCol>
                <a:gridCol w="1560117">
                  <a:extLst>
                    <a:ext uri="{9D8B030D-6E8A-4147-A177-3AD203B41FA5}">
                      <a16:colId xmlns:a16="http://schemas.microsoft.com/office/drawing/2014/main" xmlns="" val="914194490"/>
                    </a:ext>
                  </a:extLst>
                </a:gridCol>
                <a:gridCol w="1454940">
                  <a:extLst>
                    <a:ext uri="{9D8B030D-6E8A-4147-A177-3AD203B41FA5}">
                      <a16:colId xmlns:a16="http://schemas.microsoft.com/office/drawing/2014/main" xmlns="" val="3016232359"/>
                    </a:ext>
                  </a:extLst>
                </a:gridCol>
                <a:gridCol w="1560117">
                  <a:extLst>
                    <a:ext uri="{9D8B030D-6E8A-4147-A177-3AD203B41FA5}">
                      <a16:colId xmlns:a16="http://schemas.microsoft.com/office/drawing/2014/main" xmlns="" val="531801378"/>
                    </a:ext>
                  </a:extLst>
                </a:gridCol>
                <a:gridCol w="1612704">
                  <a:extLst>
                    <a:ext uri="{9D8B030D-6E8A-4147-A177-3AD203B41FA5}">
                      <a16:colId xmlns:a16="http://schemas.microsoft.com/office/drawing/2014/main" xmlns="" val="2848517222"/>
                    </a:ext>
                  </a:extLst>
                </a:gridCol>
              </a:tblGrid>
              <a:tr h="742950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DEPARTAMENTOS CON MAYOR AFLUENCIA DE GANADO DESDE CASANARE A PREDIO </a:t>
                      </a:r>
                      <a:r>
                        <a:rPr lang="es-CO" sz="18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 EN LA ORINOQUIA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1487046"/>
                  </a:ext>
                </a:extLst>
              </a:tr>
              <a:tr h="7810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DESTINO A PREDIO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HEMBRAS BOVINAS 2 - 3 AÑOS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HEMBRAS BOVINAS MAYORES A 3 AÑOS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MACHOS BOVINOS 2 - 3 AÑOS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MACHOS BOVINOS  MAYORES A 3 AÑOS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9411055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ARAUCA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21.453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57.886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83.751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17.772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1236215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CASANARE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22.755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70.713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71.763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24.703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1756107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META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51.562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129.553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121.860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35.783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611632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VICHADA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1.901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6.511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2.266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1.222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51078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97.671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264.663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279.640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79.480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30593231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732574" y="4876063"/>
            <a:ext cx="230223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1100" b="1" i="1" dirty="0"/>
              <a:t>FUENTE: ICA- SECCIONAL CASANARE</a:t>
            </a:r>
          </a:p>
        </p:txBody>
      </p:sp>
    </p:spTree>
    <p:extLst>
      <p:ext uri="{BB962C8B-B14F-4D97-AF65-F5344CB8AC3E}">
        <p14:creationId xmlns:p14="http://schemas.microsoft.com/office/powerpoint/2010/main" val="123004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88640"/>
            <a:ext cx="971600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7 Marcador de contenido"/>
          <p:cNvSpPr>
            <a:spLocks noGrp="1"/>
          </p:cNvSpPr>
          <p:nvPr>
            <p:ph idx="1"/>
          </p:nvPr>
        </p:nvSpPr>
        <p:spPr>
          <a:xfrm>
            <a:off x="1331640" y="758592"/>
            <a:ext cx="6768752" cy="4398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es-CO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es-CO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es-CO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en-US" sz="2400" b="1" i="1" dirty="0" smtClean="0">
                <a:latin typeface="Arial" pitchFamily="34" charset="0"/>
                <a:cs typeface="Arial" pitchFamily="34" charset="0"/>
                <a:sym typeface="Helvetica Light" charset="0"/>
                <a:hlinkClick r:id="rId3"/>
              </a:rPr>
              <a:t>www.casanare.gov.co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  <a:sym typeface="Helvetica Light" charset="0"/>
              </a:rPr>
              <a:t> </a:t>
            </a: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es-CO" sz="2400" i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None/>
              <a:defRPr/>
            </a:pPr>
            <a:endParaRPr lang="es-CO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912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16EDC121DA2DF44839C0E95847B3329" ma:contentTypeVersion="2" ma:contentTypeDescription="Crear nuevo documento." ma:contentTypeScope="" ma:versionID="7d38ebf0b7cba07fd11ac5d36da09bab">
  <xsd:schema xmlns:xsd="http://www.w3.org/2001/XMLSchema" xmlns:xs="http://www.w3.org/2001/XMLSchema" xmlns:p="http://schemas.microsoft.com/office/2006/metadata/properties" xmlns:ns2="5c957095-074e-43a5-8fa4-25abecd3863f" targetNamespace="http://schemas.microsoft.com/office/2006/metadata/properties" ma:root="true" ma:fieldsID="40544a68fff53d0dae54b7e3b9d7d5b2" ns2:_="">
    <xsd:import namespace="5c957095-074e-43a5-8fa4-25abecd3863f"/>
    <xsd:element name="properties">
      <xsd:complexType>
        <xsd:sequence>
          <xsd:element name="documentManagement">
            <xsd:complexType>
              <xsd:all>
                <xsd:element ref="ns2:Descripci_x00f3_n" minOccurs="0"/>
                <xsd:element ref="ns2:Fech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957095-074e-43a5-8fa4-25abecd3863f" elementFormDefault="qualified">
    <xsd:import namespace="http://schemas.microsoft.com/office/2006/documentManagement/types"/>
    <xsd:import namespace="http://schemas.microsoft.com/office/infopath/2007/PartnerControls"/>
    <xsd:element name="Descripci_x00f3_n" ma:index="8" nillable="true" ma:displayName="Descripción" ma:internalName="Descripci_x00f3_n">
      <xsd:simpleType>
        <xsd:restriction base="dms:Note">
          <xsd:maxLength value="255"/>
        </xsd:restriction>
      </xsd:simpleType>
    </xsd:element>
    <xsd:element name="Fecha" ma:index="9" nillable="true" ma:displayName="Fecha" ma:format="DateOnly" ma:internalName="Fecha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ci_x00f3_n xmlns="5c957095-074e-43a5-8fa4-25abecd3863f">Movilización de ganado machos y hembras de 2 y 3 años 2015</Descripci_x00f3_n>
    <Fecha xmlns="5c957095-074e-43a5-8fa4-25abecd3863f">2015-01-01T05:00:00+00:00</Fecha>
  </documentManagement>
</p:properties>
</file>

<file path=customXml/itemProps1.xml><?xml version="1.0" encoding="utf-8"?>
<ds:datastoreItem xmlns:ds="http://schemas.openxmlformats.org/officeDocument/2006/customXml" ds:itemID="{523EFDB8-72F2-46FE-A670-66E5BA548722}"/>
</file>

<file path=customXml/itemProps2.xml><?xml version="1.0" encoding="utf-8"?>
<ds:datastoreItem xmlns:ds="http://schemas.openxmlformats.org/officeDocument/2006/customXml" ds:itemID="{8C416AB1-CB2C-4B84-9052-EEE99E3B91EC}"/>
</file>

<file path=customXml/itemProps3.xml><?xml version="1.0" encoding="utf-8"?>
<ds:datastoreItem xmlns:ds="http://schemas.openxmlformats.org/officeDocument/2006/customXml" ds:itemID="{DA267E68-7F42-434C-B212-D7F215756184}"/>
</file>

<file path=docProps/app.xml><?xml version="1.0" encoding="utf-8"?>
<Properties xmlns="http://schemas.openxmlformats.org/officeDocument/2006/extended-properties" xmlns:vt="http://schemas.openxmlformats.org/officeDocument/2006/docPropsVTypes">
  <TotalTime>2671</TotalTime>
  <Words>699</Words>
  <Application>Microsoft Office PowerPoint</Application>
  <PresentationFormat>Presentación en pantalla (4:3)</PresentationFormat>
  <Paragraphs>410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Helvetica Light</vt:lpstr>
      <vt:lpstr>Times New Roman</vt:lpstr>
      <vt:lpstr>1_Tema de Office</vt:lpstr>
      <vt:lpstr>2_Tema de Office</vt:lpstr>
      <vt:lpstr>MOVILIZACION DE GANADO MACHOS Y HEMBRAS DE 2 Y 3 AÑOS 2015</vt:lpstr>
      <vt:lpstr>Presentación de PowerPoint</vt:lpstr>
      <vt:lpstr>MOVILIZACION DE GANADO CON DESTINO A MATADERO EN LA ORINOQUIA</vt:lpstr>
      <vt:lpstr>MOVILIZACION DE GANADO MACHO Y HEMBRA  DE 2-3-Y 3 AÑOS 2015 CON DESTINO A FERIA</vt:lpstr>
      <vt:lpstr>MOVILIZACION DE GANADO MACHO Y HEMBRADE 2-3-Y 3 AÑOS 2015 CON DESTINO FERIAS EN LA ORINOQUIA  </vt:lpstr>
      <vt:lpstr>MOVILIZACION DE GANADO MACHO Y HEMBRADE 2-3-Y 3 AÑOS 2015 CON DESTINO A PREDIO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RETO  - NOMBRE RETO NOMBRE SECRETARÍA</dc:title>
  <dc:creator>GUILLERMO</dc:creator>
  <cp:lastModifiedBy>USUARIO</cp:lastModifiedBy>
  <cp:revision>251</cp:revision>
  <cp:lastPrinted>2015-07-26T18:39:00Z</cp:lastPrinted>
  <dcterms:created xsi:type="dcterms:W3CDTF">2011-05-17T20:01:32Z</dcterms:created>
  <dcterms:modified xsi:type="dcterms:W3CDTF">2017-06-13T16:13:44Z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0x010100516EDC121DA2DF44839C0E95847B3329</vt:lpwstr>
  </property>
</Properties>
</file>